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58" r:id="rId5"/>
    <p:sldId id="259" r:id="rId6"/>
    <p:sldId id="263" r:id="rId7"/>
    <p:sldId id="265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CEA7-2F0F-4D7E-9CEC-8960F3D3B1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7C14-5058-4015-B009-5F4A498453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CEA7-2F0F-4D7E-9CEC-8960F3D3B1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7C14-5058-4015-B009-5F4A498453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CEA7-2F0F-4D7E-9CEC-8960F3D3B1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7C14-5058-4015-B009-5F4A498453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CEA7-2F0F-4D7E-9CEC-8960F3D3B1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7C14-5058-4015-B009-5F4A498453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CEA7-2F0F-4D7E-9CEC-8960F3D3B1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7C14-5058-4015-B009-5F4A498453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CEA7-2F0F-4D7E-9CEC-8960F3D3B1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7C14-5058-4015-B009-5F4A498453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CEA7-2F0F-4D7E-9CEC-8960F3D3B1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7C14-5058-4015-B009-5F4A498453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CEA7-2F0F-4D7E-9CEC-8960F3D3B1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7C14-5058-4015-B009-5F4A498453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CEA7-2F0F-4D7E-9CEC-8960F3D3B1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7C14-5058-4015-B009-5F4A498453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CEA7-2F0F-4D7E-9CEC-8960F3D3B1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7C14-5058-4015-B009-5F4A498453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CEA7-2F0F-4D7E-9CEC-8960F3D3B1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7C14-5058-4015-B009-5F4A498453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/>
            <a:fld id="{E3DFCEA7-2F0F-4D7E-9CEC-8960F3D3B1E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30.09.2021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/>
            <a:fld id="{5A037C14-5058-4015-B009-5F4A498453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22\Downloads\Фон 1 округ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44007" y="1770347"/>
            <a:ext cx="446124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ru-RU" sz="2000" b="1" dirty="0" smtClean="0">
                <a:solidFill>
                  <a:prstClr val="black"/>
                </a:solidFill>
              </a:rPr>
              <a:t>МБОУ </a:t>
            </a:r>
          </a:p>
          <a:p>
            <a:pPr algn="ctr" defTabSz="457200"/>
            <a:r>
              <a:rPr lang="ru-RU" sz="2000" b="1" dirty="0" smtClean="0">
                <a:solidFill>
                  <a:prstClr val="black"/>
                </a:solidFill>
              </a:rPr>
              <a:t>«</a:t>
            </a:r>
            <a:r>
              <a:rPr lang="ru-RU" sz="2000" b="1" dirty="0" err="1" smtClean="0">
                <a:solidFill>
                  <a:prstClr val="black"/>
                </a:solidFill>
              </a:rPr>
              <a:t>Металлплощадская</a:t>
            </a:r>
            <a:r>
              <a:rPr lang="ru-RU" sz="2000" b="1" dirty="0" smtClean="0">
                <a:solidFill>
                  <a:prstClr val="black"/>
                </a:solidFill>
              </a:rPr>
              <a:t> СОШ»</a:t>
            </a:r>
            <a:endParaRPr lang="ru-RU" sz="2000" b="1" dirty="0">
              <a:solidFill>
                <a:prstClr val="black"/>
              </a:solidFill>
            </a:endParaRPr>
          </a:p>
          <a:p>
            <a:pPr algn="ctr" defTabSz="457200"/>
            <a:endParaRPr lang="ru-RU" sz="2000" b="1" dirty="0" smtClean="0">
              <a:solidFill>
                <a:prstClr val="black"/>
              </a:solidFill>
            </a:endParaRPr>
          </a:p>
          <a:p>
            <a:pPr algn="ctr" defTabSz="457200"/>
            <a:endParaRPr lang="ru-RU" sz="2000" b="1" dirty="0">
              <a:solidFill>
                <a:prstClr val="black"/>
              </a:solidFill>
            </a:endParaRPr>
          </a:p>
          <a:p>
            <a:pPr algn="ctr" defTabSz="457200"/>
            <a:endParaRPr lang="ru-RU" sz="2000" b="1" dirty="0" smtClean="0">
              <a:solidFill>
                <a:prstClr val="black"/>
              </a:solidFill>
            </a:endParaRPr>
          </a:p>
          <a:p>
            <a:pPr algn="ctr" defTabSz="457200"/>
            <a:r>
              <a:rPr lang="ru-RU" sz="2000" b="1" dirty="0" smtClean="0">
                <a:solidFill>
                  <a:prstClr val="black"/>
                </a:solidFill>
              </a:rPr>
              <a:t>Командное управление</a:t>
            </a:r>
          </a:p>
          <a:p>
            <a:pPr algn="ctr" defTabSz="457200"/>
            <a:r>
              <a:rPr lang="ru-RU" b="1" dirty="0" smtClean="0">
                <a:solidFill>
                  <a:prstClr val="black"/>
                </a:solidFill>
              </a:rPr>
              <a:t>(учебный модуль)</a:t>
            </a:r>
            <a:endParaRPr lang="ru-RU" b="1" dirty="0">
              <a:solidFill>
                <a:prstClr val="black"/>
              </a:solidFill>
            </a:endParaRPr>
          </a:p>
          <a:p>
            <a:pPr algn="ctr" defTabSz="457200"/>
            <a:endParaRPr lang="ru-RU" b="1" dirty="0" smtClean="0">
              <a:solidFill>
                <a:prstClr val="black"/>
              </a:solidFill>
            </a:endParaRPr>
          </a:p>
          <a:p>
            <a:pPr algn="ctr" defTabSz="457200"/>
            <a:endParaRPr lang="ru-RU" b="1" dirty="0">
              <a:solidFill>
                <a:prstClr val="black"/>
              </a:solidFill>
            </a:endParaRPr>
          </a:p>
          <a:p>
            <a:pPr algn="ctr" defTabSz="457200"/>
            <a:endParaRPr lang="ru-RU" b="1" dirty="0" smtClean="0">
              <a:solidFill>
                <a:prstClr val="black"/>
              </a:solidFill>
            </a:endParaRPr>
          </a:p>
          <a:p>
            <a:pPr algn="ctr" defTabSz="457200"/>
            <a:endParaRPr lang="ru-RU" b="1" dirty="0">
              <a:solidFill>
                <a:prstClr val="black"/>
              </a:solidFill>
            </a:endParaRPr>
          </a:p>
          <a:p>
            <a:pPr algn="ctr" defTabSz="457200"/>
            <a:endParaRPr lang="ru-RU" b="1" dirty="0" smtClean="0">
              <a:solidFill>
                <a:prstClr val="black"/>
              </a:solidFill>
            </a:endParaRPr>
          </a:p>
          <a:p>
            <a:pPr algn="ctr" defTabSz="457200"/>
            <a:r>
              <a:rPr lang="ru-RU" sz="1200" b="1" i="1" dirty="0" smtClean="0">
                <a:solidFill>
                  <a:prstClr val="black"/>
                </a:solidFill>
              </a:rPr>
              <a:t>Докладчик:  </a:t>
            </a:r>
            <a:r>
              <a:rPr lang="ru-RU" sz="1200" b="1" i="1" dirty="0" err="1">
                <a:solidFill>
                  <a:prstClr val="black"/>
                </a:solidFill>
              </a:rPr>
              <a:t>П</a:t>
            </a:r>
            <a:r>
              <a:rPr lang="ru-RU" sz="1200" b="1" i="1" dirty="0" err="1" smtClean="0">
                <a:solidFill>
                  <a:prstClr val="black"/>
                </a:solidFill>
              </a:rPr>
              <a:t>рошлецова</a:t>
            </a:r>
            <a:r>
              <a:rPr lang="ru-RU" sz="1200" b="1" i="1" dirty="0" smtClean="0">
                <a:solidFill>
                  <a:prstClr val="black"/>
                </a:solidFill>
              </a:rPr>
              <a:t> А. В., директор</a:t>
            </a:r>
            <a:endParaRPr lang="ru-RU" sz="1200" b="1" i="1" dirty="0">
              <a:solidFill>
                <a:prstClr val="black"/>
              </a:solidFill>
            </a:endParaRPr>
          </a:p>
          <a:p>
            <a:pPr algn="ctr" defTabSz="457200"/>
            <a:r>
              <a:rPr lang="ru-RU" sz="1200" b="1" i="1" dirty="0" smtClean="0">
                <a:solidFill>
                  <a:prstClr val="black"/>
                </a:solidFill>
              </a:rPr>
              <a:t>2021 г</a:t>
            </a:r>
          </a:p>
        </p:txBody>
      </p:sp>
    </p:spTree>
    <p:extLst>
      <p:ext uri="{BB962C8B-B14F-4D97-AF65-F5344CB8AC3E}">
        <p14:creationId xmlns:p14="http://schemas.microsoft.com/office/powerpoint/2010/main" val="247013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0608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u="sng" dirty="0" smtClean="0">
                <a:solidFill>
                  <a:srgbClr val="FF0000"/>
                </a:solidFill>
              </a:rPr>
              <a:t>Команда</a:t>
            </a:r>
            <a:r>
              <a:rPr lang="ru-RU" sz="2400" dirty="0" smtClean="0"/>
              <a:t> – четко определенный штат </a:t>
            </a:r>
            <a:r>
              <a:rPr lang="ru-RU" sz="2400" dirty="0" err="1" smtClean="0"/>
              <a:t>сотрудников,созданный</a:t>
            </a:r>
            <a:r>
              <a:rPr lang="ru-RU" sz="2400" dirty="0" smtClean="0"/>
              <a:t> под конкретную задачу,  за которыми закреплен определенный  функционал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483768" y="764704"/>
            <a:ext cx="6400800" cy="3474720"/>
          </a:xfrm>
        </p:spPr>
        <p:txBody>
          <a:bodyPr/>
          <a:lstStyle/>
          <a:p>
            <a:pPr marL="45720" indent="0" algn="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 Если хочешь идти быстрее – иди один, если хочешь идти дальше – иди с другими»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362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10680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Типы сообществ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611560" y="1438494"/>
            <a:ext cx="7886700" cy="4351338"/>
          </a:xfrm>
        </p:spPr>
        <p:txBody>
          <a:bodyPr/>
          <a:lstStyle/>
          <a:p>
            <a:r>
              <a:rPr lang="ru-RU" dirty="0" smtClean="0"/>
              <a:t>                 Группа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5256213" y="1397000"/>
            <a:ext cx="3887787" cy="82391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Коллектив 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07504" y="1412776"/>
            <a:ext cx="1720633" cy="15080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Отсутствие </a:t>
            </a:r>
            <a:r>
              <a:rPr lang="ru-RU" sz="1400" dirty="0" smtClean="0"/>
              <a:t>общих целей</a:t>
            </a:r>
            <a:endParaRPr lang="ru-RU" sz="1400" dirty="0"/>
          </a:p>
        </p:txBody>
      </p:sp>
      <p:sp>
        <p:nvSpPr>
          <p:cNvPr id="10" name="Овал 9"/>
          <p:cNvSpPr/>
          <p:nvPr/>
        </p:nvSpPr>
        <p:spPr>
          <a:xfrm>
            <a:off x="928037" y="2835330"/>
            <a:ext cx="1800200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Не установлены нормы ответственности</a:t>
            </a:r>
            <a:endParaRPr lang="ru-RU" sz="1400" dirty="0"/>
          </a:p>
        </p:txBody>
      </p:sp>
      <p:sp>
        <p:nvSpPr>
          <p:cNvPr id="11" name="Овал 10"/>
          <p:cNvSpPr/>
          <p:nvPr/>
        </p:nvSpPr>
        <p:spPr>
          <a:xfrm>
            <a:off x="2542133" y="1936055"/>
            <a:ext cx="1800200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Не выбрана ответственность каждого</a:t>
            </a:r>
            <a:endParaRPr lang="ru-RU" sz="1400" dirty="0"/>
          </a:p>
        </p:txBody>
      </p:sp>
      <p:sp>
        <p:nvSpPr>
          <p:cNvPr id="12" name="Овал 11"/>
          <p:cNvSpPr/>
          <p:nvPr/>
        </p:nvSpPr>
        <p:spPr>
          <a:xfrm>
            <a:off x="6197678" y="2960674"/>
            <a:ext cx="1800200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Ответственность на одном</a:t>
            </a:r>
            <a:endParaRPr lang="ru-RU" sz="1400" dirty="0"/>
          </a:p>
        </p:txBody>
      </p:sp>
      <p:sp>
        <p:nvSpPr>
          <p:cNvPr id="13" name="Овал 12"/>
          <p:cNvSpPr/>
          <p:nvPr/>
        </p:nvSpPr>
        <p:spPr>
          <a:xfrm>
            <a:off x="7174106" y="1556792"/>
            <a:ext cx="1800200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Общие цели присвоены не всеми</a:t>
            </a:r>
            <a:endParaRPr lang="ru-RU" sz="1400" dirty="0"/>
          </a:p>
        </p:txBody>
      </p:sp>
      <p:sp>
        <p:nvSpPr>
          <p:cNvPr id="14" name="Овал 13"/>
          <p:cNvSpPr/>
          <p:nvPr/>
        </p:nvSpPr>
        <p:spPr>
          <a:xfrm>
            <a:off x="7092280" y="4932363"/>
            <a:ext cx="1872208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Эффект синергии</a:t>
            </a:r>
            <a:endParaRPr lang="ru-RU" sz="1400" dirty="0"/>
          </a:p>
        </p:txBody>
      </p:sp>
      <p:sp>
        <p:nvSpPr>
          <p:cNvPr id="15" name="Овал 14"/>
          <p:cNvSpPr/>
          <p:nvPr/>
        </p:nvSpPr>
        <p:spPr>
          <a:xfrm>
            <a:off x="4788024" y="5013175"/>
            <a:ext cx="2160240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Разделяемая ответственность за результат</a:t>
            </a:r>
            <a:endParaRPr lang="ru-RU" sz="1400" dirty="0"/>
          </a:p>
        </p:txBody>
      </p:sp>
      <p:sp>
        <p:nvSpPr>
          <p:cNvPr id="16" name="Овал 15"/>
          <p:cNvSpPr/>
          <p:nvPr/>
        </p:nvSpPr>
        <p:spPr>
          <a:xfrm>
            <a:off x="2516981" y="4972769"/>
            <a:ext cx="2160240" cy="1592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Умение действовать в условиях смены норм</a:t>
            </a:r>
            <a:endParaRPr lang="ru-RU" sz="1400" dirty="0"/>
          </a:p>
        </p:txBody>
      </p:sp>
      <p:sp>
        <p:nvSpPr>
          <p:cNvPr id="17" name="Овал 16"/>
          <p:cNvSpPr/>
          <p:nvPr/>
        </p:nvSpPr>
        <p:spPr>
          <a:xfrm>
            <a:off x="323528" y="4902769"/>
            <a:ext cx="1974304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Признание общих целей</a:t>
            </a:r>
            <a:endParaRPr lang="ru-RU" sz="1400" dirty="0"/>
          </a:p>
        </p:txBody>
      </p:sp>
      <p:sp>
        <p:nvSpPr>
          <p:cNvPr id="18" name="Текст 6"/>
          <p:cNvSpPr txBox="1">
            <a:spLocks/>
          </p:cNvSpPr>
          <p:nvPr/>
        </p:nvSpPr>
        <p:spPr>
          <a:xfrm>
            <a:off x="2733328" y="4083844"/>
            <a:ext cx="3887787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/>
              <a:t>Команда  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4499992" y="1955532"/>
            <a:ext cx="1800200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Общие цели и стандарты деятельности</a:t>
            </a:r>
            <a:endParaRPr lang="ru-RU" sz="1400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 flipH="1">
            <a:off x="1907704" y="1844824"/>
            <a:ext cx="609277" cy="3199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49521">
            <a:off x="1671027" y="2055357"/>
            <a:ext cx="1135922" cy="645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4" name="Прямая со стрелкой 23"/>
          <p:cNvCxnSpPr/>
          <p:nvPr/>
        </p:nvCxnSpPr>
        <p:spPr>
          <a:xfrm>
            <a:off x="2728237" y="1851061"/>
            <a:ext cx="259587" cy="1537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5909646" y="1836573"/>
            <a:ext cx="288032" cy="1827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6300192" y="1772816"/>
            <a:ext cx="648072" cy="1132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6444208" y="1772816"/>
            <a:ext cx="729898" cy="1551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Прямая со стрелкой 1024"/>
          <p:cNvCxnSpPr/>
          <p:nvPr/>
        </p:nvCxnSpPr>
        <p:spPr>
          <a:xfrm flipH="1">
            <a:off x="2212342" y="4495800"/>
            <a:ext cx="1999618" cy="436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Прямая со стрелкой 1027"/>
          <p:cNvCxnSpPr/>
          <p:nvPr/>
        </p:nvCxnSpPr>
        <p:spPr>
          <a:xfrm flipH="1">
            <a:off x="4139952" y="4495800"/>
            <a:ext cx="360040" cy="436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Прямая со стрелкой 1029"/>
          <p:cNvCxnSpPr/>
          <p:nvPr/>
        </p:nvCxnSpPr>
        <p:spPr>
          <a:xfrm>
            <a:off x="4788024" y="4495800"/>
            <a:ext cx="612068" cy="476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Прямая со стрелкой 1031"/>
          <p:cNvCxnSpPr/>
          <p:nvPr/>
        </p:nvCxnSpPr>
        <p:spPr>
          <a:xfrm>
            <a:off x="5292080" y="4495800"/>
            <a:ext cx="1882026" cy="517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944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Признаки команды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3888432" cy="388843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Создается для достижения общих целей</a:t>
            </a:r>
          </a:p>
          <a:p>
            <a:r>
              <a:rPr lang="ru-RU" dirty="0" smtClean="0"/>
              <a:t>Все члены команды взаимосвязаны</a:t>
            </a:r>
          </a:p>
          <a:p>
            <a:r>
              <a:rPr lang="ru-RU" dirty="0" smtClean="0"/>
              <a:t>Ограничены и устойчивы во времени</a:t>
            </a:r>
          </a:p>
          <a:p>
            <a:r>
              <a:rPr lang="ru-RU" dirty="0" smtClean="0"/>
              <a:t>Члены команды имеют полномочия своей работы и управления процессами</a:t>
            </a:r>
          </a:p>
          <a:p>
            <a:r>
              <a:rPr lang="ru-RU" dirty="0" smtClean="0"/>
              <a:t>Все члены команды функционируют в общей системе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716016" y="1628800"/>
            <a:ext cx="3888432" cy="3888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 </a:t>
            </a:r>
            <a:r>
              <a:rPr lang="ru-RU" dirty="0" smtClean="0"/>
              <a:t>Общность, общее дело</a:t>
            </a:r>
          </a:p>
          <a:p>
            <a:pPr marL="45720" indent="0">
              <a:buNone/>
            </a:pPr>
            <a:endParaRPr lang="ru-RU" dirty="0" smtClean="0"/>
          </a:p>
          <a:p>
            <a:r>
              <a:rPr lang="ru-RU" dirty="0" smtClean="0"/>
              <a:t>Взаимодополняющие навыки и качества</a:t>
            </a:r>
          </a:p>
          <a:p>
            <a:r>
              <a:rPr lang="ru-RU" dirty="0" smtClean="0"/>
              <a:t>Общая ответственность за результат</a:t>
            </a:r>
          </a:p>
          <a:p>
            <a:r>
              <a:rPr lang="ru-RU" dirty="0" smtClean="0"/>
              <a:t>Общая система правил взаимодействия</a:t>
            </a:r>
          </a:p>
          <a:p>
            <a:r>
              <a:rPr lang="ru-RU" dirty="0" smtClean="0"/>
              <a:t>Постоянство состава и регулярность совместной работы</a:t>
            </a:r>
          </a:p>
          <a:p>
            <a:r>
              <a:rPr lang="ru-RU" dirty="0" smtClean="0"/>
              <a:t>Сплоченность и взаимозаменяемость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9346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Параметры продуктивности команды: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1844824"/>
            <a:ext cx="6400800" cy="347472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Качество выполняемой работы</a:t>
            </a:r>
          </a:p>
          <a:p>
            <a:r>
              <a:rPr lang="ru-RU" dirty="0" smtClean="0"/>
              <a:t>Качество обслуживания внутренних и внешних клиентов</a:t>
            </a:r>
          </a:p>
          <a:p>
            <a:r>
              <a:rPr lang="ru-RU" dirty="0" smtClean="0"/>
              <a:t>Производительность </a:t>
            </a:r>
          </a:p>
          <a:p>
            <a:r>
              <a:rPr lang="ru-RU" dirty="0" smtClean="0"/>
              <a:t>Соблюдение сроков</a:t>
            </a:r>
          </a:p>
          <a:p>
            <a:r>
              <a:rPr lang="ru-RU" dirty="0" smtClean="0"/>
              <a:t>Соблюдение ограничений по бюджету</a:t>
            </a:r>
          </a:p>
          <a:p>
            <a:r>
              <a:rPr lang="ru-RU" dirty="0" smtClean="0"/>
              <a:t>Разработка и предоставление инновационных продуктов и услуг</a:t>
            </a:r>
          </a:p>
          <a:p>
            <a:r>
              <a:rPr lang="ru-RU" dirty="0" smtClean="0"/>
              <a:t>Скорость реагирования на возможные проблемы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9831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10680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Типы команд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611560" y="1438494"/>
            <a:ext cx="7886700" cy="4351338"/>
          </a:xfrm>
        </p:spPr>
        <p:txBody>
          <a:bodyPr/>
          <a:lstStyle/>
          <a:p>
            <a:r>
              <a:rPr lang="ru-RU" dirty="0" smtClean="0"/>
              <a:t>                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5228252" y="972826"/>
            <a:ext cx="3887787" cy="82391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Потенциальная команда 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07504" y="1412776"/>
            <a:ext cx="1720633" cy="15080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Нет четких целей и задач</a:t>
            </a:r>
            <a:endParaRPr lang="ru-RU" sz="1400" dirty="0"/>
          </a:p>
        </p:txBody>
      </p:sp>
      <p:sp>
        <p:nvSpPr>
          <p:cNvPr id="10" name="Овал 9"/>
          <p:cNvSpPr/>
          <p:nvPr/>
        </p:nvSpPr>
        <p:spPr>
          <a:xfrm>
            <a:off x="776018" y="2835330"/>
            <a:ext cx="2059787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Внутренние конфликты</a:t>
            </a:r>
            <a:endParaRPr lang="ru-RU" sz="1400" dirty="0"/>
          </a:p>
        </p:txBody>
      </p:sp>
      <p:sp>
        <p:nvSpPr>
          <p:cNvPr id="11" name="Овал 10"/>
          <p:cNvSpPr/>
          <p:nvPr/>
        </p:nvSpPr>
        <p:spPr>
          <a:xfrm>
            <a:off x="2542132" y="1936055"/>
            <a:ext cx="1957859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Результаты работы оставляют желать лучшего</a:t>
            </a:r>
            <a:endParaRPr lang="ru-RU" sz="1400" dirty="0"/>
          </a:p>
        </p:txBody>
      </p:sp>
      <p:sp>
        <p:nvSpPr>
          <p:cNvPr id="12" name="Овал 11"/>
          <p:cNvSpPr/>
          <p:nvPr/>
        </p:nvSpPr>
        <p:spPr>
          <a:xfrm>
            <a:off x="6197678" y="2960674"/>
            <a:ext cx="1800200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 стадии разработки общего подхода</a:t>
            </a:r>
            <a:endParaRPr lang="ru-RU" sz="1400" dirty="0"/>
          </a:p>
        </p:txBody>
      </p:sp>
      <p:sp>
        <p:nvSpPr>
          <p:cNvPr id="13" name="Овал 12"/>
          <p:cNvSpPr/>
          <p:nvPr/>
        </p:nvSpPr>
        <p:spPr>
          <a:xfrm>
            <a:off x="6948264" y="1556792"/>
            <a:ext cx="2088232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Пока не несет полной </a:t>
            </a:r>
            <a:r>
              <a:rPr lang="ru-RU" sz="1400" dirty="0" err="1" smtClean="0"/>
              <a:t>ответственнос-ти</a:t>
            </a:r>
            <a:r>
              <a:rPr lang="ru-RU" sz="1400" dirty="0" smtClean="0"/>
              <a:t> за результат</a:t>
            </a:r>
            <a:endParaRPr lang="ru-RU" sz="1400" dirty="0"/>
          </a:p>
        </p:txBody>
      </p:sp>
      <p:sp>
        <p:nvSpPr>
          <p:cNvPr id="14" name="Овал 13"/>
          <p:cNvSpPr/>
          <p:nvPr/>
        </p:nvSpPr>
        <p:spPr>
          <a:xfrm>
            <a:off x="7020272" y="4932363"/>
            <a:ext cx="2016224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/>
              <a:t>Синергетичес</a:t>
            </a:r>
            <a:r>
              <a:rPr lang="ru-RU" sz="1400" dirty="0" smtClean="0"/>
              <a:t>-кий эффект качества работы</a:t>
            </a:r>
            <a:endParaRPr lang="ru-RU" sz="1400" dirty="0"/>
          </a:p>
        </p:txBody>
      </p:sp>
      <p:sp>
        <p:nvSpPr>
          <p:cNvPr id="15" name="Овал 14"/>
          <p:cNvSpPr/>
          <p:nvPr/>
        </p:nvSpPr>
        <p:spPr>
          <a:xfrm>
            <a:off x="4788024" y="5013175"/>
            <a:ext cx="2160240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Общая ответственность за командный  результат</a:t>
            </a:r>
            <a:endParaRPr lang="ru-RU" sz="1400" dirty="0"/>
          </a:p>
        </p:txBody>
      </p:sp>
      <p:sp>
        <p:nvSpPr>
          <p:cNvPr id="16" name="Овал 15"/>
          <p:cNvSpPr/>
          <p:nvPr/>
        </p:nvSpPr>
        <p:spPr>
          <a:xfrm>
            <a:off x="2516981" y="4972769"/>
            <a:ext cx="2160240" cy="1592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Единый механизм работы</a:t>
            </a:r>
            <a:endParaRPr lang="ru-RU" sz="1400" dirty="0"/>
          </a:p>
        </p:txBody>
      </p:sp>
      <p:sp>
        <p:nvSpPr>
          <p:cNvPr id="17" name="Овал 16"/>
          <p:cNvSpPr/>
          <p:nvPr/>
        </p:nvSpPr>
        <p:spPr>
          <a:xfrm>
            <a:off x="323528" y="4902769"/>
            <a:ext cx="1974304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Члены команды обладают </a:t>
            </a:r>
            <a:r>
              <a:rPr lang="ru-RU" sz="1400" dirty="0" err="1" smtClean="0"/>
              <a:t>взаимодопол-няющими</a:t>
            </a:r>
            <a:r>
              <a:rPr lang="ru-RU" sz="1400" dirty="0" smtClean="0"/>
              <a:t> навыками</a:t>
            </a:r>
            <a:endParaRPr lang="ru-RU" sz="1400" dirty="0"/>
          </a:p>
        </p:txBody>
      </p:sp>
      <p:sp>
        <p:nvSpPr>
          <p:cNvPr id="18" name="Текст 6"/>
          <p:cNvSpPr txBox="1">
            <a:spLocks/>
          </p:cNvSpPr>
          <p:nvPr/>
        </p:nvSpPr>
        <p:spPr>
          <a:xfrm>
            <a:off x="2733328" y="4083844"/>
            <a:ext cx="3887787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/>
              <a:t>Зрелая команда  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4499992" y="1955532"/>
            <a:ext cx="1944216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Определен</a:t>
            </a:r>
            <a:r>
              <a:rPr lang="en-US" sz="1400" smtClean="0"/>
              <a:t>-</a:t>
            </a:r>
            <a:r>
              <a:rPr lang="ru-RU" sz="1400" smtClean="0"/>
              <a:t>ность</a:t>
            </a:r>
            <a:r>
              <a:rPr lang="ru-RU" sz="1400" dirty="0" smtClean="0"/>
              <a:t> </a:t>
            </a:r>
            <a:r>
              <a:rPr lang="ru-RU" sz="1400" dirty="0" smtClean="0"/>
              <a:t>задач, целей и результатов</a:t>
            </a:r>
            <a:endParaRPr lang="ru-RU" sz="1400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 flipH="1">
            <a:off x="1907704" y="1844824"/>
            <a:ext cx="609277" cy="3199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49521">
            <a:off x="1593676" y="2085918"/>
            <a:ext cx="1135922" cy="645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4" name="Прямая со стрелкой 23"/>
          <p:cNvCxnSpPr/>
          <p:nvPr/>
        </p:nvCxnSpPr>
        <p:spPr>
          <a:xfrm>
            <a:off x="2728237" y="1851061"/>
            <a:ext cx="259587" cy="1537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5909646" y="1836573"/>
            <a:ext cx="288032" cy="1827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6300192" y="1772816"/>
            <a:ext cx="648072" cy="1132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6444208" y="1772816"/>
            <a:ext cx="729898" cy="1551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Прямая со стрелкой 1024"/>
          <p:cNvCxnSpPr/>
          <p:nvPr/>
        </p:nvCxnSpPr>
        <p:spPr>
          <a:xfrm flipH="1">
            <a:off x="2212342" y="4495800"/>
            <a:ext cx="1999618" cy="436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Прямая со стрелкой 1027"/>
          <p:cNvCxnSpPr/>
          <p:nvPr/>
        </p:nvCxnSpPr>
        <p:spPr>
          <a:xfrm flipH="1">
            <a:off x="4139952" y="4495800"/>
            <a:ext cx="360040" cy="436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Прямая со стрелкой 1029"/>
          <p:cNvCxnSpPr/>
          <p:nvPr/>
        </p:nvCxnSpPr>
        <p:spPr>
          <a:xfrm>
            <a:off x="4788024" y="4495800"/>
            <a:ext cx="612068" cy="476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Прямая со стрелкой 1031"/>
          <p:cNvCxnSpPr/>
          <p:nvPr/>
        </p:nvCxnSpPr>
        <p:spPr>
          <a:xfrm>
            <a:off x="5292080" y="4495800"/>
            <a:ext cx="1882026" cy="517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Текст 6"/>
          <p:cNvSpPr txBox="1">
            <a:spLocks/>
          </p:cNvSpPr>
          <p:nvPr/>
        </p:nvSpPr>
        <p:spPr>
          <a:xfrm>
            <a:off x="1310680" y="948903"/>
            <a:ext cx="3887787" cy="823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ru-RU" dirty="0"/>
              <a:t> </a:t>
            </a:r>
            <a:r>
              <a:rPr lang="ru-RU" dirty="0" smtClean="0"/>
              <a:t>        Псевдокоманда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0242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0070C0"/>
                </a:solidFill>
              </a:rPr>
              <a:t>Виды команд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268760"/>
            <a:ext cx="6400800" cy="3474720"/>
          </a:xfrm>
        </p:spPr>
        <p:txBody>
          <a:bodyPr/>
          <a:lstStyle/>
          <a:p>
            <a:r>
              <a:rPr lang="ru-RU" dirty="0" smtClean="0"/>
              <a:t>Рабочие</a:t>
            </a:r>
          </a:p>
          <a:p>
            <a:r>
              <a:rPr lang="ru-RU" dirty="0" smtClean="0"/>
              <a:t>Управленческие</a:t>
            </a:r>
          </a:p>
          <a:p>
            <a:r>
              <a:rPr lang="ru-RU" dirty="0" smtClean="0"/>
              <a:t>Проектные</a:t>
            </a:r>
          </a:p>
          <a:p>
            <a:r>
              <a:rPr lang="ru-RU" dirty="0" smtClean="0"/>
              <a:t>Распределенные</a:t>
            </a:r>
          </a:p>
          <a:p>
            <a:r>
              <a:rPr lang="ru-RU" dirty="0" smtClean="0"/>
              <a:t>Кросс-функциональные</a:t>
            </a:r>
          </a:p>
          <a:p>
            <a:r>
              <a:rPr lang="ru-RU" dirty="0" smtClean="0"/>
              <a:t>Смешанные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8520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0070C0"/>
                </a:solidFill>
              </a:rPr>
              <a:t>Стадии развития команды и действия руководителя на разных стадиях развития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2204864"/>
            <a:ext cx="6400800" cy="3474720"/>
          </a:xfrm>
        </p:spPr>
        <p:txBody>
          <a:bodyPr>
            <a:normAutofit fontScale="85000" lnSpcReduction="20000"/>
          </a:bodyPr>
          <a:lstStyle/>
          <a:p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>Формирование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 выбор направления движения, ответы на вопросы, установление доверительных отношений, установление отношений с неформальным лидером)</a:t>
            </a:r>
          </a:p>
          <a:p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>Бурление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( управление конфликтами, законные проявления индивидуальности, поддержка процессов, способствующих достижению согласия)</a:t>
            </a:r>
          </a:p>
          <a:p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>Нормирование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( укрепление сплоченности и единства, демонстрация поддержки, обратная связь, предоставление полномочий стадий команд)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Ф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>ункционирование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( конкретизация ключевых компетенций, совершенствование, ускорение, поддержка творческого подхода)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907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0070C0"/>
                </a:solidFill>
              </a:rPr>
              <a:t>Пять ключевых критериев командной работы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484784"/>
            <a:ext cx="6400800" cy="3474720"/>
          </a:xfrm>
        </p:spPr>
        <p:txBody>
          <a:bodyPr/>
          <a:lstStyle/>
          <a:p>
            <a:r>
              <a:rPr lang="ru-RU" dirty="0" smtClean="0"/>
              <a:t>Взаимозависимость</a:t>
            </a:r>
          </a:p>
          <a:p>
            <a:r>
              <a:rPr lang="ru-RU" dirty="0" smtClean="0"/>
              <a:t>Творчество </a:t>
            </a:r>
          </a:p>
          <a:p>
            <a:r>
              <a:rPr lang="ru-RU" dirty="0" smtClean="0"/>
              <a:t>Сложность </a:t>
            </a:r>
          </a:p>
          <a:p>
            <a:r>
              <a:rPr lang="ru-RU" dirty="0" smtClean="0"/>
              <a:t>Критичность </a:t>
            </a:r>
          </a:p>
          <a:p>
            <a:r>
              <a:rPr lang="ru-RU" smtClean="0"/>
              <a:t>Срочность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903431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111</TotalTime>
  <Words>343</Words>
  <Application>Microsoft Office PowerPoint</Application>
  <PresentationFormat>Экран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Команда – четко определенный штат сотрудников,созданный под конкретную задачу,  за которыми закреплен определенный  функционал</vt:lpstr>
      <vt:lpstr>Типы сообществ</vt:lpstr>
      <vt:lpstr>Признаки команды</vt:lpstr>
      <vt:lpstr>Параметры продуктивности команды:</vt:lpstr>
      <vt:lpstr>Типы команд</vt:lpstr>
      <vt:lpstr>Виды команд</vt:lpstr>
      <vt:lpstr>Стадии развития команды и действия руководителя на разных стадиях развития</vt:lpstr>
      <vt:lpstr>Пять ключевых критериев командной работы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директор</dc:creator>
  <cp:lastModifiedBy>директор</cp:lastModifiedBy>
  <cp:revision>10</cp:revision>
  <dcterms:created xsi:type="dcterms:W3CDTF">2021-09-29T05:02:54Z</dcterms:created>
  <dcterms:modified xsi:type="dcterms:W3CDTF">2021-09-30T02:16:58Z</dcterms:modified>
</cp:coreProperties>
</file>